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261" r:id="rId2"/>
  </p:sldIdLst>
  <p:sldSz cx="7559675" cy="106918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9292"/>
    <a:srgbClr val="337389"/>
    <a:srgbClr val="E46868"/>
    <a:srgbClr val="F7C175"/>
    <a:srgbClr val="59B99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734"/>
    <p:restoredTop sz="94745"/>
  </p:normalViewPr>
  <p:slideViewPr>
    <p:cSldViewPr snapToGrid="0">
      <p:cViewPr>
        <p:scale>
          <a:sx n="100" d="100"/>
          <a:sy n="100" d="100"/>
        </p:scale>
        <p:origin x="3144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60420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7480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545842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369311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>
                    <a:tint val="82000"/>
                  </a:schemeClr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82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82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671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0240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24870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65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01187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404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60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29987AA-B4D3-C547-AF52-5B187D6F3F59}" type="datetimeFigureOut">
              <a:rPr lang="fr-FR" smtClean="0"/>
              <a:t>21/08/2024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9BE49D-24E2-1D45-A254-71F5F347EFF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177383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FE06335C-FB33-AF52-9DE6-935E2F7FF7AC}"/>
              </a:ext>
            </a:extLst>
          </p:cNvPr>
          <p:cNvSpPr txBox="1"/>
          <p:nvPr/>
        </p:nvSpPr>
        <p:spPr>
          <a:xfrm>
            <a:off x="941421" y="358616"/>
            <a:ext cx="5676832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4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Les étapes d’une carrière déviante</a:t>
            </a:r>
            <a:endParaRPr lang="fr-FR" sz="1374" b="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3610BCAF-7900-3B25-6797-E2E9A0CD47CB}"/>
              </a:ext>
            </a:extLst>
          </p:cNvPr>
          <p:cNvSpPr/>
          <p:nvPr/>
        </p:nvSpPr>
        <p:spPr>
          <a:xfrm>
            <a:off x="1755328" y="886070"/>
            <a:ext cx="4049018" cy="35597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13" name="Rectangle : coins arrondis 12">
            <a:extLst>
              <a:ext uri="{FF2B5EF4-FFF2-40B4-BE49-F238E27FC236}">
                <a16:creationId xmlns:a16="http://schemas.microsoft.com/office/drawing/2014/main" id="{501E4E09-7AB8-6EF6-3087-7B6D16798ED1}"/>
              </a:ext>
            </a:extLst>
          </p:cNvPr>
          <p:cNvSpPr/>
          <p:nvPr/>
        </p:nvSpPr>
        <p:spPr>
          <a:xfrm>
            <a:off x="1755328" y="2058375"/>
            <a:ext cx="4049018" cy="35597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7A67A09B-A6E9-3A6E-A8BE-08159002BF30}"/>
              </a:ext>
            </a:extLst>
          </p:cNvPr>
          <p:cNvSpPr/>
          <p:nvPr/>
        </p:nvSpPr>
        <p:spPr>
          <a:xfrm>
            <a:off x="1755328" y="4165488"/>
            <a:ext cx="4049018" cy="35597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6" name="Rectangle : coins arrondis 25">
            <a:extLst>
              <a:ext uri="{FF2B5EF4-FFF2-40B4-BE49-F238E27FC236}">
                <a16:creationId xmlns:a16="http://schemas.microsoft.com/office/drawing/2014/main" id="{B8592519-0EA6-E2FD-B16D-C3B4CA34005A}"/>
              </a:ext>
            </a:extLst>
          </p:cNvPr>
          <p:cNvSpPr/>
          <p:nvPr/>
        </p:nvSpPr>
        <p:spPr>
          <a:xfrm>
            <a:off x="1007820" y="4641581"/>
            <a:ext cx="5537826" cy="355978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100" dirty="0">
              <a:solidFill>
                <a:schemeClr val="tx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28" name="Rectangle : coins arrondis 27">
            <a:extLst>
              <a:ext uri="{FF2B5EF4-FFF2-40B4-BE49-F238E27FC236}">
                <a16:creationId xmlns:a16="http://schemas.microsoft.com/office/drawing/2014/main" id="{AD839E8B-64C7-8D47-96C0-B005DC55CE44}"/>
              </a:ext>
            </a:extLst>
          </p:cNvPr>
          <p:cNvSpPr/>
          <p:nvPr/>
        </p:nvSpPr>
        <p:spPr>
          <a:xfrm>
            <a:off x="1755328" y="5346229"/>
            <a:ext cx="4049018" cy="35597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endParaRPr lang="fr-FR" sz="1200" b="1" dirty="0">
              <a:solidFill>
                <a:schemeClr val="bg1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sp>
        <p:nvSpPr>
          <p:cNvPr id="31" name="Rectangle : coins arrondis 30">
            <a:extLst>
              <a:ext uri="{FF2B5EF4-FFF2-40B4-BE49-F238E27FC236}">
                <a16:creationId xmlns:a16="http://schemas.microsoft.com/office/drawing/2014/main" id="{D750F383-86C0-1D6A-1F76-91A31428E7AA}"/>
              </a:ext>
            </a:extLst>
          </p:cNvPr>
          <p:cNvSpPr/>
          <p:nvPr/>
        </p:nvSpPr>
        <p:spPr>
          <a:xfrm>
            <a:off x="1007818" y="2520465"/>
            <a:ext cx="5537826" cy="1309199"/>
          </a:xfrm>
          <a:prstGeom prst="roundRect">
            <a:avLst>
              <a:gd name="adj" fmla="val 9445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Interaction avec d’autres déviants</a:t>
            </a:r>
          </a:p>
          <a:p>
            <a:pPr algn="ctr"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______________________________________________________________</a:t>
            </a:r>
          </a:p>
        </p:txBody>
      </p:sp>
      <p:sp>
        <p:nvSpPr>
          <p:cNvPr id="33" name="Rectangle : coins arrondis 32">
            <a:extLst>
              <a:ext uri="{FF2B5EF4-FFF2-40B4-BE49-F238E27FC236}">
                <a16:creationId xmlns:a16="http://schemas.microsoft.com/office/drawing/2014/main" id="{0C748359-69EC-283D-4961-DD38330B6E03}"/>
              </a:ext>
            </a:extLst>
          </p:cNvPr>
          <p:cNvSpPr/>
          <p:nvPr/>
        </p:nvSpPr>
        <p:spPr>
          <a:xfrm>
            <a:off x="1007811" y="1362163"/>
            <a:ext cx="5537827" cy="355978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La transgression est alors occasionnelle</a:t>
            </a:r>
          </a:p>
        </p:txBody>
      </p:sp>
      <p:sp>
        <p:nvSpPr>
          <p:cNvPr id="34" name="Rectangle : coins arrondis 33">
            <a:extLst>
              <a:ext uri="{FF2B5EF4-FFF2-40B4-BE49-F238E27FC236}">
                <a16:creationId xmlns:a16="http://schemas.microsoft.com/office/drawing/2014/main" id="{E95019B5-D6C1-E424-C2AD-0E445804CAE4}"/>
              </a:ext>
            </a:extLst>
          </p:cNvPr>
          <p:cNvSpPr/>
          <p:nvPr/>
        </p:nvSpPr>
        <p:spPr>
          <a:xfrm>
            <a:off x="1007819" y="5845695"/>
            <a:ext cx="5537825" cy="688801"/>
          </a:xfrm>
          <a:prstGeom prst="roundRect">
            <a:avLst>
              <a:gd name="adj" fmla="val 18504"/>
            </a:avLst>
          </a:prstGeom>
          <a:solidFill>
            <a:schemeClr val="bg1"/>
          </a:solidFill>
          <a:ln w="31750">
            <a:solidFill>
              <a:srgbClr val="337389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______________________________________________________________</a:t>
            </a:r>
          </a:p>
          <a:p>
            <a:pPr algn="ctr">
              <a:lnSpc>
                <a:spcPct val="150000"/>
              </a:lnSpc>
            </a:pPr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Il est reconnu par ses pairs et redéfinit son identité</a:t>
            </a:r>
          </a:p>
        </p:txBody>
      </p:sp>
      <p:sp>
        <p:nvSpPr>
          <p:cNvPr id="36" name="Rectangle : coins arrondis 35">
            <a:extLst>
              <a:ext uri="{FF2B5EF4-FFF2-40B4-BE49-F238E27FC236}">
                <a16:creationId xmlns:a16="http://schemas.microsoft.com/office/drawing/2014/main" id="{06B15521-0C41-93F9-5B02-5D30A3AEF9DB}"/>
              </a:ext>
            </a:extLst>
          </p:cNvPr>
          <p:cNvSpPr/>
          <p:nvPr/>
        </p:nvSpPr>
        <p:spPr>
          <a:xfrm>
            <a:off x="1755328" y="8401902"/>
            <a:ext cx="4049018" cy="22524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Première transgression de la norme</a:t>
            </a:r>
          </a:p>
        </p:txBody>
      </p:sp>
      <p:sp>
        <p:nvSpPr>
          <p:cNvPr id="37" name="Rectangle : coins arrondis 36">
            <a:extLst>
              <a:ext uri="{FF2B5EF4-FFF2-40B4-BE49-F238E27FC236}">
                <a16:creationId xmlns:a16="http://schemas.microsoft.com/office/drawing/2014/main" id="{309B337A-C102-B7E8-C6FA-B5C92CD3180B}"/>
              </a:ext>
            </a:extLst>
          </p:cNvPr>
          <p:cNvSpPr/>
          <p:nvPr/>
        </p:nvSpPr>
        <p:spPr>
          <a:xfrm>
            <a:off x="1755328" y="7420889"/>
            <a:ext cx="4049018" cy="22524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Répétition de la transgression et apprentissage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4E967401-3EE4-108B-46F6-AE0CFC4C81FF}"/>
              </a:ext>
            </a:extLst>
          </p:cNvPr>
          <p:cNvSpPr/>
          <p:nvPr/>
        </p:nvSpPr>
        <p:spPr>
          <a:xfrm>
            <a:off x="1755328" y="7747894"/>
            <a:ext cx="4049018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L’individu entre dans une sous-culture déviante</a:t>
            </a:r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A1334C70-09EA-1C36-2DE4-A9186E42FD80}"/>
              </a:ext>
            </a:extLst>
          </p:cNvPr>
          <p:cNvSpPr/>
          <p:nvPr/>
        </p:nvSpPr>
        <p:spPr>
          <a:xfrm>
            <a:off x="1755328" y="8074898"/>
            <a:ext cx="4049018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Les transgressions deviennent normales</a:t>
            </a:r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38C28941-3316-75E9-C7D1-877A8571F02E}"/>
              </a:ext>
            </a:extLst>
          </p:cNvPr>
          <p:cNvSpPr/>
          <p:nvPr/>
        </p:nvSpPr>
        <p:spPr>
          <a:xfrm>
            <a:off x="1755328" y="8728907"/>
            <a:ext cx="4049018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L’individu est étiqueté comme déviant par son entourage</a:t>
            </a:r>
          </a:p>
        </p:txBody>
      </p:sp>
      <p:sp>
        <p:nvSpPr>
          <p:cNvPr id="43" name="Rectangle : coins arrondis 42">
            <a:extLst>
              <a:ext uri="{FF2B5EF4-FFF2-40B4-BE49-F238E27FC236}">
                <a16:creationId xmlns:a16="http://schemas.microsoft.com/office/drawing/2014/main" id="{0DC78631-8330-D4E6-AA01-2BEA5F618A8C}"/>
              </a:ext>
            </a:extLst>
          </p:cNvPr>
          <p:cNvSpPr/>
          <p:nvPr/>
        </p:nvSpPr>
        <p:spPr>
          <a:xfrm>
            <a:off x="1755328" y="9055911"/>
            <a:ext cx="4049018" cy="22524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Intégration à un groupe déviant</a:t>
            </a:r>
          </a:p>
        </p:txBody>
      </p:sp>
      <p:sp>
        <p:nvSpPr>
          <p:cNvPr id="44" name="Rectangle : coins arrondis 43">
            <a:extLst>
              <a:ext uri="{FF2B5EF4-FFF2-40B4-BE49-F238E27FC236}">
                <a16:creationId xmlns:a16="http://schemas.microsoft.com/office/drawing/2014/main" id="{4CF80ECD-4CAC-A176-DA1E-0EF8BF5089DB}"/>
              </a:ext>
            </a:extLst>
          </p:cNvPr>
          <p:cNvSpPr/>
          <p:nvPr/>
        </p:nvSpPr>
        <p:spPr>
          <a:xfrm>
            <a:off x="1010924" y="10036926"/>
            <a:ext cx="5537826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Apprentissage de techniques déviantes et de méthodes pour ne pas être repéré</a:t>
            </a:r>
          </a:p>
        </p:txBody>
      </p:sp>
      <p:sp>
        <p:nvSpPr>
          <p:cNvPr id="45" name="Rectangle : coins arrondis 44">
            <a:extLst>
              <a:ext uri="{FF2B5EF4-FFF2-40B4-BE49-F238E27FC236}">
                <a16:creationId xmlns:a16="http://schemas.microsoft.com/office/drawing/2014/main" id="{FD074E42-A490-5C4A-8482-D440CECB8E33}"/>
              </a:ext>
            </a:extLst>
          </p:cNvPr>
          <p:cNvSpPr/>
          <p:nvPr/>
        </p:nvSpPr>
        <p:spPr>
          <a:xfrm>
            <a:off x="1755328" y="9709920"/>
            <a:ext cx="4049018" cy="225248"/>
          </a:xfrm>
          <a:prstGeom prst="roundRect">
            <a:avLst>
              <a:gd name="adj" fmla="val 23288"/>
            </a:avLst>
          </a:prstGeom>
          <a:solidFill>
            <a:srgbClr val="337389"/>
          </a:solidFill>
          <a:ln w="31750"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200" b="1" dirty="0">
                <a:solidFill>
                  <a:schemeClr val="bg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Étiquetage de l’individu comme déviant</a:t>
            </a:r>
          </a:p>
        </p:txBody>
      </p:sp>
      <p:sp>
        <p:nvSpPr>
          <p:cNvPr id="46" name="Rectangle : coins arrondis 45">
            <a:extLst>
              <a:ext uri="{FF2B5EF4-FFF2-40B4-BE49-F238E27FC236}">
                <a16:creationId xmlns:a16="http://schemas.microsoft.com/office/drawing/2014/main" id="{C60DDE7E-3811-5170-E038-BBE6BD0BCD46}"/>
              </a:ext>
            </a:extLst>
          </p:cNvPr>
          <p:cNvSpPr/>
          <p:nvPr/>
        </p:nvSpPr>
        <p:spPr>
          <a:xfrm>
            <a:off x="1755328" y="9382916"/>
            <a:ext cx="4049018" cy="225247"/>
          </a:xfrm>
          <a:prstGeom prst="roundRect">
            <a:avLst>
              <a:gd name="adj" fmla="val 23288"/>
            </a:avLst>
          </a:prstGeom>
          <a:solidFill>
            <a:schemeClr val="bg1"/>
          </a:solidFill>
          <a:ln w="12700">
            <a:solidFill>
              <a:srgbClr val="92929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98903" tIns="39561" rIns="98903" bIns="39561" rtlCol="0" anchor="ctr">
            <a:noAutofit/>
          </a:bodyPr>
          <a:lstStyle/>
          <a:p>
            <a:pPr algn="ctr"/>
            <a:r>
              <a:rPr lang="fr-FR" sz="1100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Développement de goûts et d’habitudes déviants</a:t>
            </a:r>
          </a:p>
        </p:txBody>
      </p:sp>
      <p:cxnSp>
        <p:nvCxnSpPr>
          <p:cNvPr id="47" name="Connecteur droit avec flèche 46">
            <a:extLst>
              <a:ext uri="{FF2B5EF4-FFF2-40B4-BE49-F238E27FC236}">
                <a16:creationId xmlns:a16="http://schemas.microsoft.com/office/drawing/2014/main" id="{38FBDD17-8E54-0407-9745-138FC9523FC9}"/>
              </a:ext>
            </a:extLst>
          </p:cNvPr>
          <p:cNvCxnSpPr>
            <a:cxnSpLocks/>
            <a:stCxn id="33" idx="2"/>
          </p:cNvCxnSpPr>
          <p:nvPr/>
        </p:nvCxnSpPr>
        <p:spPr>
          <a:xfrm>
            <a:off x="3776725" y="1718141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ZoneTexte 53">
            <a:extLst>
              <a:ext uri="{FF2B5EF4-FFF2-40B4-BE49-F238E27FC236}">
                <a16:creationId xmlns:a16="http://schemas.microsoft.com/office/drawing/2014/main" id="{EEA15603-BE57-ED3F-C830-04B4317D27B9}"/>
              </a:ext>
            </a:extLst>
          </p:cNvPr>
          <p:cNvSpPr txBox="1"/>
          <p:nvPr/>
        </p:nvSpPr>
        <p:spPr>
          <a:xfrm>
            <a:off x="433732" y="7013590"/>
            <a:ext cx="6685984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r-FR" sz="1200" b="1" dirty="0">
                <a:solidFill>
                  <a:schemeClr val="tx1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Complétez le schéma d’une carrière déviante avec les étiquettes ci-dessous.</a:t>
            </a:r>
            <a:endParaRPr lang="fr-FR" sz="1200" b="1" dirty="0"/>
          </a:p>
        </p:txBody>
      </p:sp>
      <p:cxnSp>
        <p:nvCxnSpPr>
          <p:cNvPr id="56" name="Connecteur droit avec flèche 55">
            <a:extLst>
              <a:ext uri="{FF2B5EF4-FFF2-40B4-BE49-F238E27FC236}">
                <a16:creationId xmlns:a16="http://schemas.microsoft.com/office/drawing/2014/main" id="{4D82A786-2667-B17C-7D92-A69C948C7AFF}"/>
              </a:ext>
            </a:extLst>
          </p:cNvPr>
          <p:cNvCxnSpPr>
            <a:cxnSpLocks/>
          </p:cNvCxnSpPr>
          <p:nvPr/>
        </p:nvCxnSpPr>
        <p:spPr>
          <a:xfrm>
            <a:off x="3776725" y="3826074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Connecteur droit avec flèche 56">
            <a:extLst>
              <a:ext uri="{FF2B5EF4-FFF2-40B4-BE49-F238E27FC236}">
                <a16:creationId xmlns:a16="http://schemas.microsoft.com/office/drawing/2014/main" id="{4741C4C2-2C6E-1C9C-F087-EFAB4C7C6154}"/>
              </a:ext>
            </a:extLst>
          </p:cNvPr>
          <p:cNvCxnSpPr>
            <a:cxnSpLocks/>
          </p:cNvCxnSpPr>
          <p:nvPr/>
        </p:nvCxnSpPr>
        <p:spPr>
          <a:xfrm>
            <a:off x="3776725" y="4990731"/>
            <a:ext cx="0" cy="346174"/>
          </a:xfrm>
          <a:prstGeom prst="straightConnector1">
            <a:avLst/>
          </a:prstGeom>
          <a:ln w="31750">
            <a:solidFill>
              <a:srgbClr val="929292"/>
            </a:solidFill>
            <a:tailEnd type="triangle" w="med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535310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Thème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122</TotalTime>
  <Words>96</Words>
  <Application>Microsoft Macintosh PowerPoint</Application>
  <PresentationFormat>Personnalisé</PresentationFormat>
  <Paragraphs>18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Samuel Biney</dc:creator>
  <cp:lastModifiedBy>CN</cp:lastModifiedBy>
  <cp:revision>14</cp:revision>
  <dcterms:created xsi:type="dcterms:W3CDTF">2024-05-15T14:38:44Z</dcterms:created>
  <dcterms:modified xsi:type="dcterms:W3CDTF">2024-08-21T13:51:32Z</dcterms:modified>
</cp:coreProperties>
</file>